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3" r:id="rId12"/>
  </p:sldIdLst>
  <p:sldSz cx="9144000" cy="5143500" type="screen16x9"/>
  <p:notesSz cx="6858000" cy="9144000"/>
  <p:embeddedFontLst>
    <p:embeddedFont>
      <p:font typeface="Amatic SC" charset="-79"/>
      <p:regular r:id="rId14"/>
      <p:bold r:id="rId15"/>
    </p:embeddedFont>
    <p:embeddedFont>
      <p:font typeface="Source Code Pro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324b0cee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324b0cee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324b0cee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324b0cee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324b0cee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324b0cee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5903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5903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324b0cee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324b0cee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24b0cee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24b0cee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324b0cee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324b0cee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24b0cee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24b0cee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5f6f799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5f6f7995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324b0ce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324b0ce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6274600" y="291425"/>
            <a:ext cx="27363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istituto comprensivo statale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“enrico mattei”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Acqualagna</a:t>
            </a:r>
            <a:endParaRPr sz="30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i="1">
                <a:latin typeface="Amatic SC"/>
                <a:ea typeface="Amatic SC"/>
                <a:cs typeface="Amatic SC"/>
                <a:sym typeface="Amatic SC"/>
              </a:rPr>
              <a:t>A.S. 2020/2021 - “tutti a scuola in sicurezza”</a:t>
            </a:r>
            <a:endParaRPr sz="3000" i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i="1">
                <a:latin typeface="Amatic SC"/>
                <a:ea typeface="Amatic SC"/>
                <a:cs typeface="Amatic SC"/>
                <a:sym typeface="Amatic SC"/>
              </a:rPr>
              <a:t>regole per la ripartenza - visitatori</a:t>
            </a:r>
            <a:endParaRPr sz="4000" i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85125" y="451475"/>
            <a:ext cx="6024321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52" y="57857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556275" y="4452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</a:rPr>
              <a:t> </a:t>
            </a:r>
            <a:r>
              <a:rPr lang="it" sz="3700" dirty="0">
                <a:highlight>
                  <a:srgbClr val="F1C232"/>
                </a:highlight>
              </a:rPr>
              <a:t> gli uffici di segreteria ricevono </a:t>
            </a:r>
            <a:r>
              <a:rPr lang="it" sz="3700" dirty="0" smtClean="0">
                <a:highlight>
                  <a:srgbClr val="F1C232"/>
                </a:highlight>
              </a:rPr>
              <a:t>solo su </a:t>
            </a:r>
            <a:r>
              <a:rPr lang="it" sz="3700" dirty="0">
                <a:highlight>
                  <a:srgbClr val="F1C232"/>
                </a:highlight>
              </a:rPr>
              <a:t>appuntamento</a:t>
            </a:r>
            <a:endParaRPr sz="3700">
              <a:highlight>
                <a:srgbClr val="F1C232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/>
              <a:t>contatti:</a:t>
            </a:r>
            <a:endParaRPr sz="3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solidFill>
                  <a:srgbClr val="E69138"/>
                </a:solidFill>
              </a:rPr>
              <a:t>pec:</a:t>
            </a:r>
            <a:r>
              <a:rPr lang="it" sz="3700" dirty="0"/>
              <a:t> 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>psic807006@pec.istruzione.it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solidFill>
                  <a:srgbClr val="E69138"/>
                </a:solidFill>
              </a:rPr>
              <a:t>Email: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> psic807006@istruzione.it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solidFill>
                  <a:srgbClr val="E69138"/>
                </a:solidFill>
              </a:rPr>
              <a:t>Telefono: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> +39 0721 </a:t>
            </a:r>
            <a:r>
              <a:rPr lang="it" sz="2000" b="0" dirty="0" smtClean="0">
                <a:latin typeface="Arial"/>
                <a:ea typeface="Arial"/>
                <a:cs typeface="Arial"/>
                <a:sym typeface="Arial"/>
              </a:rPr>
              <a:t>798206</a:t>
            </a:r>
            <a:br>
              <a:rPr lang="it" sz="2000" b="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it" sz="3700" dirty="0" smtClean="0">
                <a:solidFill>
                  <a:srgbClr val="E69138"/>
                </a:solidFill>
              </a:rPr>
              <a:t>Fax:</a:t>
            </a:r>
            <a:r>
              <a:rPr lang="it" sz="2000" b="0" dirty="0" smtClean="0">
                <a:latin typeface="Arial"/>
                <a:ea typeface="Arial"/>
                <a:cs typeface="Arial"/>
                <a:sym typeface="Arial"/>
              </a:rPr>
              <a:t> +39 0721 798206</a:t>
            </a:r>
            <a:endParaRPr sz="2000" b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0216">
            <a:off x="5449381" y="1186459"/>
            <a:ext cx="3299705" cy="360463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>
            <a:spLocks noGrp="1"/>
          </p:cNvSpPr>
          <p:nvPr>
            <p:ph type="ctrTitle" idx="4294967295"/>
          </p:nvPr>
        </p:nvSpPr>
        <p:spPr>
          <a:xfrm>
            <a:off x="261300" y="294950"/>
            <a:ext cx="80418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400">
                <a:highlight>
                  <a:srgbClr val="F1C232"/>
                </a:highlight>
              </a:rPr>
              <a:t>“andra’ tutto bene”</a:t>
            </a:r>
            <a:endParaRPr sz="84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4" name="Google Shape;184;p30"/>
          <p:cNvSpPr txBox="1"/>
          <p:nvPr/>
        </p:nvSpPr>
        <p:spPr>
          <a:xfrm>
            <a:off x="1128500" y="2068525"/>
            <a:ext cx="30000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 i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grazie per la collaborazione!</a:t>
            </a:r>
            <a:endParaRPr sz="25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Regole da rispettare per l’ingresso a scuola 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16015" r="15246" b="29745"/>
          <a:stretch/>
        </p:blipFill>
        <p:spPr>
          <a:xfrm>
            <a:off x="582075" y="1257100"/>
            <a:ext cx="3326050" cy="33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3999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1</a:t>
            </a:r>
            <a:r>
              <a:rPr lang="it" sz="2500" dirty="0">
                <a:highlight>
                  <a:srgbClr val="F1C232"/>
                </a:highlight>
              </a:rPr>
              <a:t>.</a:t>
            </a:r>
            <a:r>
              <a:rPr lang="it" sz="2500" dirty="0">
                <a:highlight>
                  <a:srgbClr val="F1C232"/>
                </a:highlight>
              </a:rPr>
              <a:t>indossare la mascherina protettiva</a:t>
            </a:r>
            <a:endParaRPr sz="2500">
              <a:highlight>
                <a:srgbClr val="F1C232"/>
              </a:highlight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2225" y="292850"/>
            <a:ext cx="2625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2</a:t>
            </a:r>
            <a:r>
              <a:rPr lang="it" sz="2500" dirty="0">
                <a:highlight>
                  <a:srgbClr val="F1C232"/>
                </a:highlight>
              </a:rPr>
              <a:t>.ent</a:t>
            </a:r>
            <a:r>
              <a:rPr lang="it" sz="2500" dirty="0">
                <a:highlight>
                  <a:srgbClr val="F1C232"/>
                </a:highlight>
              </a:rPr>
              <a:t>rare uno alla volta </a:t>
            </a:r>
            <a:endParaRPr sz="2500">
              <a:highlight>
                <a:srgbClr val="F1C232"/>
              </a:highlight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24902" t="10497" r="25072" b="38544"/>
          <a:stretch/>
        </p:blipFill>
        <p:spPr>
          <a:xfrm>
            <a:off x="5281100" y="1262808"/>
            <a:ext cx="3326050" cy="3387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>
            <a:off x="4454525" y="83150"/>
            <a:ext cx="12000" cy="4882200"/>
          </a:xfrm>
          <a:prstGeom prst="straightConnector1">
            <a:avLst/>
          </a:prstGeom>
          <a:noFill/>
          <a:ln w="1524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21300" y="292850"/>
            <a:ext cx="2625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3</a:t>
            </a:r>
            <a:r>
              <a:rPr lang="it" sz="2500" dirty="0">
                <a:highlight>
                  <a:srgbClr val="F1C232"/>
                </a:highlight>
              </a:rPr>
              <a:t>.disinfettare le </a:t>
            </a:r>
            <a:r>
              <a:rPr lang="it" sz="2500" dirty="0" smtClean="0">
                <a:highlight>
                  <a:srgbClr val="F1C232"/>
                </a:highlight>
              </a:rPr>
              <a:t>mani</a:t>
            </a:r>
            <a:endParaRPr lang="it" sz="2500" dirty="0">
              <a:highlight>
                <a:srgbClr val="F1C232"/>
              </a:highlight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31125" y="292850"/>
            <a:ext cx="37182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2500" dirty="0">
                <a:highlight>
                  <a:srgbClr val="F1C232"/>
                </a:highlight>
                <a:sym typeface="Arial"/>
              </a:rPr>
              <a:t>4.mantenere la distanza di 1 </a:t>
            </a:r>
            <a:r>
              <a:rPr lang="it" sz="2500" dirty="0" smtClean="0">
                <a:highlight>
                  <a:srgbClr val="F1C232"/>
                </a:highlight>
                <a:sym typeface="Arial"/>
              </a:rPr>
              <a:t>metro</a:t>
            </a:r>
            <a:endParaRPr lang="it" sz="2500" dirty="0">
              <a:highlight>
                <a:srgbClr val="F1C232"/>
              </a:highlight>
              <a:sym typeface="Arial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15629" r="16120" b="31464"/>
          <a:stretch/>
        </p:blipFill>
        <p:spPr>
          <a:xfrm>
            <a:off x="534525" y="1298675"/>
            <a:ext cx="3302300" cy="3316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>
            <a:off x="4454525" y="83150"/>
            <a:ext cx="12000" cy="4882200"/>
          </a:xfrm>
          <a:prstGeom prst="straightConnector1">
            <a:avLst/>
          </a:prstGeom>
          <a:noFill/>
          <a:ln w="1524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l="11709" t="28512" r="11409" b="28988"/>
          <a:stretch/>
        </p:blipFill>
        <p:spPr>
          <a:xfrm>
            <a:off x="5031950" y="1953025"/>
            <a:ext cx="3582900" cy="20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t="12732"/>
          <a:stretch/>
        </p:blipFill>
        <p:spPr>
          <a:xfrm>
            <a:off x="169025" y="1702125"/>
            <a:ext cx="2958700" cy="2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163450" y="292850"/>
            <a:ext cx="64977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5.firmare il registro di ingresso e compilare l’autocertificazione </a:t>
            </a:r>
            <a:r>
              <a:rPr lang="it" sz="2500" dirty="0" smtClean="0">
                <a:highlight>
                  <a:srgbClr val="F1C232"/>
                </a:highlight>
                <a:sym typeface="Arial"/>
              </a:rPr>
              <a:t>         </a:t>
            </a:r>
            <a:endParaRPr lang="it" sz="2500" dirty="0">
              <a:highlight>
                <a:srgbClr val="F1C232"/>
              </a:highlight>
              <a:sym typeface="Arial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519900" y="1093850"/>
            <a:ext cx="51810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dirty="0">
                <a:latin typeface="Amatic SC"/>
                <a:ea typeface="Amatic SC"/>
                <a:cs typeface="Amatic SC"/>
                <a:sym typeface="Amatic SC"/>
              </a:rPr>
              <a:t>Dichiarazione, sotto la propria responsabilità, di quanto segue:</a:t>
            </a:r>
            <a:endParaRPr sz="25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atic SC"/>
              <a:buChar char="❏"/>
            </a:pPr>
            <a:r>
              <a:rPr lang="it" sz="1900" b="1" dirty="0">
                <a:latin typeface="Amatic SC"/>
                <a:ea typeface="Amatic SC"/>
                <a:cs typeface="Amatic SC"/>
                <a:sym typeface="Amatic SC"/>
              </a:rPr>
              <a:t>di non presentare sintomatologia respiratoria o febbre superiore a </a:t>
            </a:r>
            <a:r>
              <a:rPr lang="it" sz="1900" b="1" dirty="0" smtClean="0">
                <a:latin typeface="Amatic SC"/>
                <a:ea typeface="Amatic SC"/>
                <a:cs typeface="Amatic SC"/>
                <a:sym typeface="Amatic SC"/>
              </a:rPr>
              <a:t>37.2°C </a:t>
            </a:r>
            <a:r>
              <a:rPr lang="it" sz="1900" b="1" dirty="0">
                <a:latin typeface="Amatic SC"/>
                <a:ea typeface="Amatic SC"/>
                <a:cs typeface="Amatic SC"/>
                <a:sym typeface="Amatic SC"/>
              </a:rPr>
              <a:t>in data odierna e nei 3 giorni precedenti;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atic SC"/>
              <a:buChar char="❏"/>
            </a:pPr>
            <a:r>
              <a:rPr lang="it" sz="1900" b="1" dirty="0">
                <a:latin typeface="Amatic SC"/>
                <a:ea typeface="Amatic SC"/>
                <a:cs typeface="Amatic SC"/>
                <a:sym typeface="Amatic SC"/>
              </a:rPr>
              <a:t>di non essere stato in quarantena o isolamento domiciliare negli ultimi 14 giorni;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matic SC"/>
              <a:buChar char="❏"/>
            </a:pPr>
            <a:r>
              <a:rPr lang="it" sz="1900" b="1" dirty="0">
                <a:latin typeface="Amatic SC"/>
                <a:ea typeface="Amatic SC"/>
                <a:cs typeface="Amatic SC"/>
                <a:sym typeface="Amatic SC"/>
              </a:rPr>
              <a:t>di non essere stato a contatto con persone positive, per quanto di loro conoscenza, negli ultimi 14 giorni. 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3241200" y="1103075"/>
            <a:ext cx="5738400" cy="3780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Avvertenze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 1. </a:t>
            </a:r>
            <a:r>
              <a:rPr lang="it" sz="3700" dirty="0">
                <a:highlight>
                  <a:srgbClr val="F1C232"/>
                </a:highlight>
              </a:rPr>
              <a:t>evitare di creare assembramenti all’interno dei </a:t>
            </a:r>
            <a:r>
              <a:rPr lang="it" sz="3700" dirty="0" smtClean="0">
                <a:highlight>
                  <a:srgbClr val="F1C232"/>
                </a:highlight>
              </a:rPr>
              <a:t>locali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l="4308" t="3459" r="4608" b="35311"/>
          <a:stretch/>
        </p:blipFill>
        <p:spPr>
          <a:xfrm>
            <a:off x="2528375" y="1093850"/>
            <a:ext cx="3693425" cy="371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4825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2. </a:t>
            </a:r>
            <a:r>
              <a:rPr lang="it" sz="3700" dirty="0">
                <a:highlight>
                  <a:srgbClr val="F1C232"/>
                </a:highlight>
              </a:rPr>
              <a:t>appena finito, ricordarsi di compilare l’autocertificazione con l’orario di uscita e lasciare i </a:t>
            </a:r>
            <a:r>
              <a:rPr lang="it" sz="3700" dirty="0" smtClean="0">
                <a:highlight>
                  <a:srgbClr val="F1C232"/>
                </a:highlight>
              </a:rPr>
              <a:t>locali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950" y="1965100"/>
            <a:ext cx="58388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Regole per l’accesso agli uffici di segreteria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193</Words>
  <Application>Microsoft Office PowerPoint</Application>
  <PresentationFormat>Presentazione su schermo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Amatic SC</vt:lpstr>
      <vt:lpstr>Source Code Pro</vt:lpstr>
      <vt:lpstr>Beach Day</vt:lpstr>
      <vt:lpstr>istituto comprensivo statale  “enrico mattei” Acqualagna</vt:lpstr>
      <vt:lpstr>Diapositiva 2</vt:lpstr>
      <vt:lpstr>1.indossare la mascherina protettiva</vt:lpstr>
      <vt:lpstr>3.disinfettare le mani</vt:lpstr>
      <vt:lpstr>5.firmare il registro di ingresso e compilare l’autocertificazione          </vt:lpstr>
      <vt:lpstr>Diapositiva 6</vt:lpstr>
      <vt:lpstr> 1. evitare di creare assembramenti all’interno dei locali       </vt:lpstr>
      <vt:lpstr>2. appena finito, ricordarsi di compilare l’autocertificazione con l’orario di uscita e lasciare i locali       </vt:lpstr>
      <vt:lpstr>Diapositiva 9</vt:lpstr>
      <vt:lpstr>  gli uffici di segreteria ricevono solo su appuntamento  contatti: pec: psic807006@pec.istruzione.it Email: psic807006@istruzione.it Telefono: +39 0721 798206 Fax: +39 0721 798206         </vt:lpstr>
      <vt:lpstr>“andra’ tutto bene”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statale  “enrico mattei” Acqualagna</dc:title>
  <dc:creator>user</dc:creator>
  <cp:lastModifiedBy>studente</cp:lastModifiedBy>
  <cp:revision>3</cp:revision>
  <dcterms:modified xsi:type="dcterms:W3CDTF">2020-08-31T08:26:32Z</dcterms:modified>
</cp:coreProperties>
</file>