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Amatic SC" charset="-79"/>
      <p:regular r:id="rId23"/>
      <p:bold r:id="rId24"/>
    </p:embeddedFont>
    <p:embeddedFont>
      <p:font typeface="Source Code Pro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6f5903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6f5903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324b0cee4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324b0cee4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324b0cee4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324b0cee4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9324b0cee4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9324b0cee4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33526f81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33526f81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33526f81c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33526f81c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33526f81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33526f81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324b0cee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324b0cee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9324b0cee4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9324b0cee4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933526f8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933526f8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33526f81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933526f81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9324b0cee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9324b0cee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9324b0cee4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9324b0cee4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6f59039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6f59039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324b0cee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324b0cee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324b0cee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324b0cee4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324b0cee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324b0cee4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324b0cee4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324b0cee4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324b0cee4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324b0cee4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324b0cee4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324b0cee4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6274600" y="291425"/>
            <a:ext cx="27363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/>
              <a:t>istituto comprensivo statale 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000"/>
              <a:t>“enrico mattei”</a:t>
            </a:r>
            <a:endParaRPr sz="4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/>
              <a:t>Acqualagna</a:t>
            </a:r>
            <a:endParaRPr sz="300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185125" y="3549750"/>
            <a:ext cx="8825700" cy="14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i="1">
                <a:latin typeface="Amatic SC"/>
                <a:ea typeface="Amatic SC"/>
                <a:cs typeface="Amatic SC"/>
                <a:sym typeface="Amatic SC"/>
              </a:rPr>
              <a:t>A.S. 2020/2021 - “tutti a scuola in sicurezza”</a:t>
            </a:r>
            <a:endParaRPr sz="3000" i="1">
              <a:latin typeface="Amatic SC"/>
              <a:ea typeface="Amatic SC"/>
              <a:cs typeface="Amatic SC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000" i="1">
                <a:latin typeface="Amatic SC"/>
                <a:ea typeface="Amatic SC"/>
                <a:cs typeface="Amatic SC"/>
                <a:sym typeface="Amatic SC"/>
              </a:rPr>
              <a:t>regole per la ripartenza - personale docente, ata e alunni</a:t>
            </a:r>
            <a:endParaRPr sz="4000" i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r="11847" b="38030"/>
          <a:stretch/>
        </p:blipFill>
        <p:spPr>
          <a:xfrm>
            <a:off x="185125" y="451475"/>
            <a:ext cx="6024321" cy="237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52" y="578575"/>
            <a:ext cx="1147750" cy="12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subTitle" idx="1"/>
          </p:nvPr>
        </p:nvSpPr>
        <p:spPr>
          <a:xfrm>
            <a:off x="300125" y="3549750"/>
            <a:ext cx="8579400" cy="14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latin typeface="Amatic SC"/>
                <a:ea typeface="Amatic SC"/>
                <a:cs typeface="Amatic SC"/>
                <a:sym typeface="Amatic SC"/>
              </a:rPr>
              <a:t>Regole per gli alunni</a:t>
            </a:r>
            <a:endParaRPr sz="3000" b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 rotWithShape="1">
          <a:blip r:embed="rId3">
            <a:alphaModFix/>
          </a:blip>
          <a:srcRect r="11847" b="38030"/>
          <a:stretch/>
        </p:blipFill>
        <p:spPr>
          <a:xfrm>
            <a:off x="1535900" y="441125"/>
            <a:ext cx="5994197" cy="237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3177" y="568225"/>
            <a:ext cx="1147750" cy="12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403875" y="292850"/>
            <a:ext cx="81444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dirty="0">
                <a:highlight>
                  <a:srgbClr val="F1C232"/>
                </a:highlight>
              </a:rPr>
              <a:t> </a:t>
            </a:r>
            <a:r>
              <a:rPr lang="it" sz="3700" dirty="0">
                <a:highlight>
                  <a:srgbClr val="F1C232"/>
                </a:highlight>
              </a:rPr>
              <a:t>1.lavare spesso le mani con acqua e sapone o con un gel a base alcolica </a:t>
            </a:r>
            <a:endParaRPr sz="3700" dirty="0">
              <a:highlight>
                <a:srgbClr val="F1C232"/>
              </a:highlight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 dirty="0">
              <a:highlight>
                <a:srgbClr val="F1C232"/>
              </a:highlight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 dirty="0">
                <a:highlight>
                  <a:srgbClr val="F1C232"/>
                </a:highlight>
              </a:rPr>
              <a:t>2.non toccare occhi</a:t>
            </a:r>
            <a:r>
              <a:rPr lang="it" sz="3700">
                <a:highlight>
                  <a:srgbClr val="F1C232"/>
                </a:highlight>
              </a:rPr>
              <a:t>, </a:t>
            </a:r>
            <a:r>
              <a:rPr lang="it" sz="3700" smtClean="0">
                <a:highlight>
                  <a:srgbClr val="F1C232"/>
                </a:highlight>
              </a:rPr>
              <a:t>naso </a:t>
            </a:r>
            <a:r>
              <a:rPr lang="it" sz="3700" dirty="0">
                <a:highlight>
                  <a:srgbClr val="F1C232"/>
                </a:highlight>
              </a:rPr>
              <a:t>e bocca con le mani</a:t>
            </a:r>
            <a:endParaRPr sz="3700" dirty="0">
              <a:highlight>
                <a:srgbClr val="F1C232"/>
              </a:highlight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 dirty="0">
              <a:highlight>
                <a:srgbClr val="F1C232"/>
              </a:highlight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 dirty="0">
                <a:highlight>
                  <a:srgbClr val="F1C232"/>
                </a:highlight>
              </a:rPr>
              <a:t>3.evitare le strette di mano e gli abbracci</a:t>
            </a:r>
            <a:endParaRPr sz="3700" dirty="0">
              <a:highlight>
                <a:srgbClr val="F1C232"/>
              </a:highlight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 dirty="0"/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 dirty="0">
                <a:highlight>
                  <a:srgbClr val="F1C232"/>
                </a:highlight>
              </a:rPr>
              <a:t>    </a:t>
            </a:r>
            <a:endParaRPr sz="3700" dirty="0">
              <a:highlight>
                <a:srgbClr val="F1C232"/>
              </a:highlight>
            </a:endParaRPr>
          </a:p>
        </p:txBody>
      </p:sp>
      <p:pic>
        <p:nvPicPr>
          <p:cNvPr id="130" name="Google Shape;130;p23"/>
          <p:cNvPicPr preferRelativeResize="0"/>
          <p:nvPr/>
        </p:nvPicPr>
        <p:blipFill rotWithShape="1">
          <a:blip r:embed="rId3">
            <a:alphaModFix/>
          </a:blip>
          <a:srcRect l="27650" t="9370" r="59459" b="75163"/>
          <a:stretch/>
        </p:blipFill>
        <p:spPr>
          <a:xfrm>
            <a:off x="2411400" y="1093849"/>
            <a:ext cx="1377923" cy="1240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/>
          <p:cNvPicPr preferRelativeResize="0"/>
          <p:nvPr/>
        </p:nvPicPr>
        <p:blipFill rotWithShape="1">
          <a:blip r:embed="rId3">
            <a:alphaModFix/>
          </a:blip>
          <a:srcRect l="22864" t="29500" r="64797" b="53561"/>
          <a:stretch/>
        </p:blipFill>
        <p:spPr>
          <a:xfrm>
            <a:off x="7055950" y="1942607"/>
            <a:ext cx="1377923" cy="1419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3"/>
          <p:cNvPicPr preferRelativeResize="0"/>
          <p:nvPr/>
        </p:nvPicPr>
        <p:blipFill rotWithShape="1">
          <a:blip r:embed="rId3">
            <a:alphaModFix/>
          </a:blip>
          <a:srcRect l="29678" t="49997" r="59089" b="32940"/>
          <a:stretch/>
        </p:blipFill>
        <p:spPr>
          <a:xfrm>
            <a:off x="6236325" y="3593301"/>
            <a:ext cx="1294806" cy="1475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403875" y="292850"/>
            <a:ext cx="81444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>
                <a:highlight>
                  <a:srgbClr val="F1C232"/>
                </a:highlight>
              </a:rPr>
              <a:t> </a:t>
            </a:r>
            <a:r>
              <a:rPr lang="it" sz="3700">
                <a:highlight>
                  <a:srgbClr val="F1C232"/>
                </a:highlight>
              </a:rPr>
              <a:t> 4.evitare contatti ravvicinati mantenendo la distanza di 1 metro</a:t>
            </a:r>
            <a:endParaRPr sz="3700">
              <a:highlight>
                <a:srgbClr val="F1C232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highlight>
                <a:srgbClr val="F1C232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>
                <a:highlight>
                  <a:srgbClr val="F1C232"/>
                </a:highlight>
              </a:rPr>
              <a:t>5.evitare gli assembramenti</a:t>
            </a:r>
            <a:endParaRPr sz="3700">
              <a:highlight>
                <a:srgbClr val="F1C232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highlight>
                <a:srgbClr val="F1C232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>
                <a:highlight>
                  <a:srgbClr val="F1C232"/>
                </a:highlight>
              </a:rPr>
              <a:t>6.coprire bocca e naso con fazzoletti monouso quando si tossisce o si starnutisce; altrimenti usare</a:t>
            </a:r>
            <a:endParaRPr sz="3700">
              <a:highlight>
                <a:srgbClr val="F1C232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>
                <a:highlight>
                  <a:srgbClr val="F1C232"/>
                </a:highlight>
              </a:rPr>
              <a:t> la piega del gomito</a:t>
            </a:r>
            <a:endParaRPr sz="3700"/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>
                <a:highlight>
                  <a:srgbClr val="F1C232"/>
                </a:highlight>
              </a:rPr>
              <a:t>    </a:t>
            </a:r>
            <a:endParaRPr sz="3700">
              <a:highlight>
                <a:srgbClr val="F1C232"/>
              </a:highlight>
            </a:endParaRPr>
          </a:p>
        </p:txBody>
      </p:sp>
      <p:pic>
        <p:nvPicPr>
          <p:cNvPr id="138" name="Google Shape;138;p24"/>
          <p:cNvPicPr preferRelativeResize="0"/>
          <p:nvPr/>
        </p:nvPicPr>
        <p:blipFill rotWithShape="1">
          <a:blip r:embed="rId3">
            <a:alphaModFix/>
          </a:blip>
          <a:srcRect l="60610" t="9119" r="27605" b="76151"/>
          <a:stretch/>
        </p:blipFill>
        <p:spPr>
          <a:xfrm>
            <a:off x="1971901" y="926550"/>
            <a:ext cx="1104698" cy="103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4"/>
          <p:cNvPicPr preferRelativeResize="0"/>
          <p:nvPr/>
        </p:nvPicPr>
        <p:blipFill rotWithShape="1">
          <a:blip r:embed="rId3">
            <a:alphaModFix/>
          </a:blip>
          <a:srcRect l="65030" t="30723" r="23921" b="53810"/>
          <a:stretch/>
        </p:blipFill>
        <p:spPr>
          <a:xfrm>
            <a:off x="4453225" y="1698675"/>
            <a:ext cx="1296102" cy="1360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4"/>
          <p:cNvPicPr preferRelativeResize="0"/>
          <p:nvPr/>
        </p:nvPicPr>
        <p:blipFill rotWithShape="1">
          <a:blip r:embed="rId3">
            <a:alphaModFix/>
          </a:blip>
          <a:srcRect l="58768" t="49132" r="29078" b="34909"/>
          <a:stretch/>
        </p:blipFill>
        <p:spPr>
          <a:xfrm>
            <a:off x="6367000" y="3789325"/>
            <a:ext cx="1296102" cy="1276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 rot="930">
            <a:off x="216625" y="187225"/>
            <a:ext cx="7761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>
                <a:highlight>
                  <a:srgbClr val="F1C232"/>
                </a:highlight>
              </a:rPr>
              <a:t> COME LAVARSI LE MANI con acqua e sapone </a:t>
            </a:r>
            <a:endParaRPr sz="3700">
              <a:highlight>
                <a:srgbClr val="F1C232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highlight>
                <a:srgbClr val="F1C232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highlight>
                <a:srgbClr val="F1C232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>
                <a:highlight>
                  <a:srgbClr val="F1C232"/>
                </a:highlight>
              </a:rPr>
              <a:t>    </a:t>
            </a:r>
            <a:endParaRPr sz="3700">
              <a:highlight>
                <a:srgbClr val="F1C232"/>
              </a:highlight>
            </a:endParaRPr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2175" y="989275"/>
            <a:ext cx="5512304" cy="384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5"/>
          <p:cNvSpPr/>
          <p:nvPr/>
        </p:nvSpPr>
        <p:spPr>
          <a:xfrm>
            <a:off x="7215925" y="4445525"/>
            <a:ext cx="1503300" cy="182700"/>
          </a:xfrm>
          <a:prstGeom prst="rightArrow">
            <a:avLst>
              <a:gd name="adj1" fmla="val 0"/>
              <a:gd name="adj2" fmla="val 258593"/>
            </a:avLst>
          </a:prstGeom>
          <a:solidFill>
            <a:srgbClr val="F1C232"/>
          </a:solidFill>
          <a:ln w="1143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>
            <a:spLocks noGrp="1"/>
          </p:cNvSpPr>
          <p:nvPr>
            <p:ph type="title"/>
          </p:nvPr>
        </p:nvSpPr>
        <p:spPr>
          <a:xfrm rot="930">
            <a:off x="216625" y="187225"/>
            <a:ext cx="7761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>
                <a:highlight>
                  <a:srgbClr val="F1C232"/>
                </a:highlight>
              </a:rPr>
              <a:t> </a:t>
            </a:r>
            <a:r>
              <a:rPr lang="it" sz="3700">
                <a:highlight>
                  <a:srgbClr val="F1C232"/>
                </a:highlight>
              </a:rPr>
              <a:t>COME LAVARSI LE MANI con acqua e sapone </a:t>
            </a:r>
            <a:endParaRPr sz="3700">
              <a:highlight>
                <a:srgbClr val="F1C232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highlight>
                <a:srgbClr val="F1C232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highlight>
                <a:srgbClr val="F1C232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>
                <a:highlight>
                  <a:srgbClr val="F1C232"/>
                </a:highlight>
              </a:rPr>
              <a:t>    </a:t>
            </a:r>
            <a:endParaRPr sz="3700">
              <a:highlight>
                <a:srgbClr val="F1C232"/>
              </a:highlight>
            </a:endParaRPr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0" y="1141675"/>
            <a:ext cx="5191125" cy="37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 rot="930">
            <a:off x="216625" y="187225"/>
            <a:ext cx="7761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>
                <a:highlight>
                  <a:srgbClr val="F1C232"/>
                </a:highlight>
              </a:rPr>
              <a:t> </a:t>
            </a:r>
            <a:r>
              <a:rPr lang="it" sz="3700">
                <a:highlight>
                  <a:srgbClr val="F1C232"/>
                </a:highlight>
              </a:rPr>
              <a:t>COME LAVARSI LE MANI con la soluzione alcolica</a:t>
            </a:r>
            <a:endParaRPr sz="3700">
              <a:highlight>
                <a:srgbClr val="F1C232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highlight>
                <a:srgbClr val="F1C232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highlight>
                <a:srgbClr val="F1C232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>
                <a:highlight>
                  <a:srgbClr val="F1C232"/>
                </a:highlight>
              </a:rPr>
              <a:t>    </a:t>
            </a:r>
            <a:endParaRPr sz="3700">
              <a:highlight>
                <a:srgbClr val="F1C232"/>
              </a:highlight>
            </a:endParaRPr>
          </a:p>
        </p:txBody>
      </p:sp>
      <p:pic>
        <p:nvPicPr>
          <p:cNvPr id="159" name="Google Shape;159;p27"/>
          <p:cNvPicPr preferRelativeResize="0"/>
          <p:nvPr/>
        </p:nvPicPr>
        <p:blipFill rotWithShape="1">
          <a:blip r:embed="rId3">
            <a:alphaModFix/>
          </a:blip>
          <a:srcRect r="6032"/>
          <a:stretch/>
        </p:blipFill>
        <p:spPr>
          <a:xfrm>
            <a:off x="1965700" y="989275"/>
            <a:ext cx="7060426" cy="384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825" y="4181463"/>
            <a:ext cx="2381250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8000" y="4599300"/>
            <a:ext cx="1066800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/>
          <p:nvPr/>
        </p:nvSpPr>
        <p:spPr>
          <a:xfrm>
            <a:off x="225500" y="4005275"/>
            <a:ext cx="2381100" cy="1041600"/>
          </a:xfrm>
          <a:prstGeom prst="rect">
            <a:avLst/>
          </a:prstGeom>
          <a:noFill/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7"/>
          <p:cNvSpPr/>
          <p:nvPr/>
        </p:nvSpPr>
        <p:spPr>
          <a:xfrm rot="-1666743">
            <a:off x="49221" y="2166977"/>
            <a:ext cx="2381008" cy="138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600" b="1">
                <a:solidFill>
                  <a:schemeClr val="accent1"/>
                </a:solidFill>
                <a:highlight>
                  <a:srgbClr val="F1C232"/>
                </a:highlight>
                <a:latin typeface="Amatic SC"/>
                <a:ea typeface="Amatic SC"/>
                <a:cs typeface="Amatic SC"/>
                <a:sym typeface="Amatic SC"/>
              </a:rPr>
              <a:t>se le tue mani sono visibilmente sporche, usa acqua e sapone!</a:t>
            </a:r>
            <a:endParaRPr sz="2300" b="1">
              <a:solidFill>
                <a:schemeClr val="accent1"/>
              </a:solidFill>
              <a:highlight>
                <a:srgbClr val="F1C232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subTitle" idx="1"/>
          </p:nvPr>
        </p:nvSpPr>
        <p:spPr>
          <a:xfrm>
            <a:off x="300125" y="3549750"/>
            <a:ext cx="8579400" cy="14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latin typeface="Amatic SC"/>
                <a:ea typeface="Amatic SC"/>
                <a:cs typeface="Amatic SC"/>
                <a:sym typeface="Amatic SC"/>
              </a:rPr>
              <a:t>Regole per utilizzare la mascherina</a:t>
            </a:r>
            <a:endParaRPr sz="3000" b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69" name="Google Shape;169;p28"/>
          <p:cNvPicPr preferRelativeResize="0"/>
          <p:nvPr/>
        </p:nvPicPr>
        <p:blipFill rotWithShape="1">
          <a:blip r:embed="rId3">
            <a:alphaModFix/>
          </a:blip>
          <a:srcRect r="11847" b="38030"/>
          <a:stretch/>
        </p:blipFill>
        <p:spPr>
          <a:xfrm>
            <a:off x="1535900" y="441125"/>
            <a:ext cx="5994197" cy="237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3177" y="568225"/>
            <a:ext cx="1147750" cy="12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403875" y="292850"/>
            <a:ext cx="81444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>
                <a:highlight>
                  <a:srgbClr val="F1C232"/>
                </a:highlight>
              </a:rPr>
              <a:t> </a:t>
            </a:r>
            <a:r>
              <a:rPr lang="it" sz="3700">
                <a:highlight>
                  <a:srgbClr val="F1C232"/>
                </a:highlight>
              </a:rPr>
              <a:t>1.prima di indossare una mascherina, lavarsi le mani con acqua e sapone o con un gel a base alcolica</a:t>
            </a:r>
            <a:endParaRPr sz="3700">
              <a:highlight>
                <a:srgbClr val="F1C232"/>
              </a:highlight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>
              <a:highlight>
                <a:srgbClr val="F1C232"/>
              </a:highlight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>
                <a:highlight>
                  <a:srgbClr val="F1C232"/>
                </a:highlight>
              </a:rPr>
              <a:t>2.coprire naso e bocca con la mascherina e assicurarsi che la mascherina sia perfettamente aderente al viso </a:t>
            </a:r>
            <a:endParaRPr sz="3700">
              <a:highlight>
                <a:srgbClr val="F1C232"/>
              </a:highlight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>
                <a:highlight>
                  <a:srgbClr val="F1C232"/>
                </a:highlight>
              </a:rPr>
              <a:t> </a:t>
            </a:r>
            <a:endParaRPr sz="3700">
              <a:highlight>
                <a:srgbClr val="F1C232"/>
              </a:highlight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>
              <a:highlight>
                <a:srgbClr val="F1C232"/>
              </a:highlight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>
                <a:highlight>
                  <a:srgbClr val="F1C232"/>
                </a:highlight>
              </a:rPr>
              <a:t>    </a:t>
            </a:r>
            <a:endParaRPr sz="3700">
              <a:highlight>
                <a:srgbClr val="F1C232"/>
              </a:highlight>
            </a:endParaRPr>
          </a:p>
        </p:txBody>
      </p:sp>
      <p:pic>
        <p:nvPicPr>
          <p:cNvPr id="176" name="Google Shape;176;p29"/>
          <p:cNvPicPr preferRelativeResize="0"/>
          <p:nvPr/>
        </p:nvPicPr>
        <p:blipFill rotWithShape="1">
          <a:blip r:embed="rId3">
            <a:alphaModFix/>
          </a:blip>
          <a:srcRect l="3451" t="30203" r="73919" b="53219"/>
          <a:stretch/>
        </p:blipFill>
        <p:spPr>
          <a:xfrm>
            <a:off x="7300050" y="1093850"/>
            <a:ext cx="1363350" cy="125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9"/>
          <p:cNvPicPr preferRelativeResize="0"/>
          <p:nvPr/>
        </p:nvPicPr>
        <p:blipFill rotWithShape="1">
          <a:blip r:embed="rId3">
            <a:alphaModFix/>
          </a:blip>
          <a:srcRect l="3451" t="51212" r="73919" b="32045"/>
          <a:stretch/>
        </p:blipFill>
        <p:spPr>
          <a:xfrm>
            <a:off x="7300050" y="3284425"/>
            <a:ext cx="1363350" cy="12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>
            <a:spLocks noGrp="1"/>
          </p:cNvSpPr>
          <p:nvPr>
            <p:ph type="title"/>
          </p:nvPr>
        </p:nvSpPr>
        <p:spPr>
          <a:xfrm>
            <a:off x="403875" y="292850"/>
            <a:ext cx="81444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>
                <a:highlight>
                  <a:srgbClr val="F1C232"/>
                </a:highlight>
              </a:rPr>
              <a:t>3.non toccare la mascherina quando la si indossa</a:t>
            </a:r>
            <a:endParaRPr sz="3700">
              <a:highlight>
                <a:srgbClr val="F1C232"/>
              </a:highlight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>
              <a:highlight>
                <a:srgbClr val="F1C232"/>
              </a:highlight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>
                <a:highlight>
                  <a:srgbClr val="F1C232"/>
                </a:highlight>
              </a:rPr>
              <a:t>4.cambiare la mascherina quando è umida</a:t>
            </a:r>
            <a:endParaRPr sz="3700">
              <a:highlight>
                <a:srgbClr val="F1C232"/>
              </a:highlight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>
              <a:highlight>
                <a:srgbClr val="F1C232"/>
              </a:highlight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>
                <a:highlight>
                  <a:srgbClr val="F1C232"/>
                </a:highlight>
              </a:rPr>
              <a:t>5.lavarsi le mani dopo aver tolto la mascherina</a:t>
            </a:r>
            <a:endParaRPr sz="3700">
              <a:highlight>
                <a:srgbClr val="F1C232"/>
              </a:highlight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>
                <a:highlight>
                  <a:srgbClr val="F1C232"/>
                </a:highlight>
              </a:rPr>
              <a:t> </a:t>
            </a:r>
            <a:endParaRPr sz="3700">
              <a:highlight>
                <a:srgbClr val="F1C232"/>
              </a:highlight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>
              <a:highlight>
                <a:srgbClr val="F1C232"/>
              </a:highlight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>
                <a:highlight>
                  <a:srgbClr val="F1C232"/>
                </a:highlight>
              </a:rPr>
              <a:t>    </a:t>
            </a:r>
            <a:endParaRPr sz="3700">
              <a:highlight>
                <a:srgbClr val="F1C232"/>
              </a:highlight>
            </a:endParaRPr>
          </a:p>
        </p:txBody>
      </p:sp>
      <p:pic>
        <p:nvPicPr>
          <p:cNvPr id="183" name="Google Shape;183;p30"/>
          <p:cNvPicPr preferRelativeResize="0"/>
          <p:nvPr/>
        </p:nvPicPr>
        <p:blipFill rotWithShape="1">
          <a:blip r:embed="rId3">
            <a:alphaModFix/>
          </a:blip>
          <a:srcRect l="3451" t="30203" r="73919" b="53219"/>
          <a:stretch/>
        </p:blipFill>
        <p:spPr>
          <a:xfrm>
            <a:off x="7184925" y="3495125"/>
            <a:ext cx="1363350" cy="125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0"/>
          <p:cNvPicPr preferRelativeResize="0"/>
          <p:nvPr/>
        </p:nvPicPr>
        <p:blipFill rotWithShape="1">
          <a:blip r:embed="rId3">
            <a:alphaModFix/>
          </a:blip>
          <a:srcRect l="3451" t="72713" r="74536" b="9888"/>
          <a:stretch/>
        </p:blipFill>
        <p:spPr>
          <a:xfrm>
            <a:off x="7597500" y="173500"/>
            <a:ext cx="1326151" cy="13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0"/>
          <p:cNvPicPr preferRelativeResize="0"/>
          <p:nvPr/>
        </p:nvPicPr>
        <p:blipFill rotWithShape="1">
          <a:blip r:embed="rId3">
            <a:alphaModFix/>
          </a:blip>
          <a:srcRect l="50557" t="30535" r="26197" b="53708"/>
          <a:stretch/>
        </p:blipFill>
        <p:spPr>
          <a:xfrm>
            <a:off x="6494450" y="1699575"/>
            <a:ext cx="1400525" cy="1189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30"/>
          <p:cNvCxnSpPr/>
          <p:nvPr/>
        </p:nvCxnSpPr>
        <p:spPr>
          <a:xfrm>
            <a:off x="7467375" y="117738"/>
            <a:ext cx="1586400" cy="1425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30"/>
          <p:cNvCxnSpPr/>
          <p:nvPr/>
        </p:nvCxnSpPr>
        <p:spPr>
          <a:xfrm flipH="1">
            <a:off x="7523175" y="198325"/>
            <a:ext cx="1474800" cy="1350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>
            <a:spLocks noGrp="1"/>
          </p:cNvSpPr>
          <p:nvPr>
            <p:ph type="title"/>
          </p:nvPr>
        </p:nvSpPr>
        <p:spPr>
          <a:xfrm>
            <a:off x="403875" y="292850"/>
            <a:ext cx="81444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>
                <a:highlight>
                  <a:srgbClr val="F1C232"/>
                </a:highlight>
              </a:rPr>
              <a:t>6.lavare regolarmente le mascherine di stoffa ad almeno 60 gradi</a:t>
            </a:r>
            <a:endParaRPr sz="3700">
              <a:highlight>
                <a:srgbClr val="F1C232"/>
              </a:highlight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>
              <a:highlight>
                <a:srgbClr val="F1C232"/>
              </a:highlight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>
                <a:highlight>
                  <a:srgbClr val="F1C232"/>
                </a:highlight>
              </a:rPr>
              <a:t>7.buttare le mascherine monouso nei rifiuti indifferenziati</a:t>
            </a:r>
            <a:endParaRPr sz="3700">
              <a:highlight>
                <a:srgbClr val="F1C232"/>
              </a:highlight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>
              <a:highlight>
                <a:srgbClr val="F1C232"/>
              </a:highlight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>
                <a:highlight>
                  <a:srgbClr val="F1C232"/>
                </a:highlight>
              </a:rPr>
              <a:t> </a:t>
            </a:r>
            <a:endParaRPr sz="3700">
              <a:highlight>
                <a:srgbClr val="F1C232"/>
              </a:highlight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>
              <a:highlight>
                <a:srgbClr val="F1C232"/>
              </a:highlight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>
                <a:highlight>
                  <a:srgbClr val="F1C232"/>
                </a:highlight>
              </a:rPr>
              <a:t>    </a:t>
            </a:r>
            <a:endParaRPr sz="3700">
              <a:highlight>
                <a:srgbClr val="F1C232"/>
              </a:highlight>
            </a:endParaRPr>
          </a:p>
        </p:txBody>
      </p:sp>
      <p:pic>
        <p:nvPicPr>
          <p:cNvPr id="193" name="Google Shape;193;p31"/>
          <p:cNvPicPr preferRelativeResize="0"/>
          <p:nvPr/>
        </p:nvPicPr>
        <p:blipFill rotWithShape="1">
          <a:blip r:embed="rId3">
            <a:alphaModFix/>
          </a:blip>
          <a:srcRect l="50557" t="72717" r="26197" b="11197"/>
          <a:stretch/>
        </p:blipFill>
        <p:spPr>
          <a:xfrm>
            <a:off x="2032600" y="1093850"/>
            <a:ext cx="1400525" cy="121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1"/>
          <p:cNvPicPr preferRelativeResize="0"/>
          <p:nvPr/>
        </p:nvPicPr>
        <p:blipFill rotWithShape="1">
          <a:blip r:embed="rId4">
            <a:alphaModFix/>
          </a:blip>
          <a:srcRect l="30583" t="56080" r="31889"/>
          <a:stretch/>
        </p:blipFill>
        <p:spPr>
          <a:xfrm>
            <a:off x="2850601" y="3259625"/>
            <a:ext cx="1561650" cy="164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00125" y="3549750"/>
            <a:ext cx="8579400" cy="14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latin typeface="Amatic SC"/>
                <a:ea typeface="Amatic SC"/>
                <a:cs typeface="Amatic SC"/>
                <a:sym typeface="Amatic SC"/>
              </a:rPr>
              <a:t>Regole da rispettare per l’ingresso a scuola </a:t>
            </a:r>
            <a:endParaRPr sz="3000" b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r="11847" b="38030"/>
          <a:stretch/>
        </p:blipFill>
        <p:spPr>
          <a:xfrm>
            <a:off x="1535900" y="441125"/>
            <a:ext cx="5994197" cy="237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3177" y="568225"/>
            <a:ext cx="1147750" cy="12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60216">
            <a:off x="5355409" y="1165941"/>
            <a:ext cx="3206284" cy="363722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2"/>
          <p:cNvSpPr txBox="1">
            <a:spLocks noGrp="1"/>
          </p:cNvSpPr>
          <p:nvPr>
            <p:ph type="ctrTitle" idx="4294967295"/>
          </p:nvPr>
        </p:nvSpPr>
        <p:spPr>
          <a:xfrm>
            <a:off x="261300" y="294950"/>
            <a:ext cx="8041800" cy="1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8400">
                <a:highlight>
                  <a:srgbClr val="F1C232"/>
                </a:highlight>
              </a:rPr>
              <a:t>“andra’ tutto bene”</a:t>
            </a:r>
            <a:endParaRPr sz="8400">
              <a:highlight>
                <a:srgbClr val="F1C232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201" name="Google Shape;201;p32"/>
          <p:cNvSpPr txBox="1"/>
          <p:nvPr/>
        </p:nvSpPr>
        <p:spPr>
          <a:xfrm>
            <a:off x="1128500" y="2068525"/>
            <a:ext cx="3000000" cy="19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 b="1" i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grazie per la collaborazione!</a:t>
            </a:r>
            <a:endParaRPr sz="2500"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l="16015" r="15246" b="29745"/>
          <a:stretch/>
        </p:blipFill>
        <p:spPr>
          <a:xfrm>
            <a:off x="582075" y="1257100"/>
            <a:ext cx="3326050" cy="33993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3999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dirty="0">
                <a:highlight>
                  <a:srgbClr val="F1C232"/>
                </a:highlight>
                <a:sym typeface="Arial"/>
              </a:rPr>
              <a:t>1</a:t>
            </a:r>
            <a:r>
              <a:rPr lang="it" sz="2500" dirty="0">
                <a:highlight>
                  <a:srgbClr val="F1C232"/>
                </a:highlight>
              </a:rPr>
              <a:t>.indossare la mascherina protettiva</a:t>
            </a:r>
            <a:endParaRPr sz="2500" dirty="0">
              <a:highlight>
                <a:srgbClr val="F1C232"/>
              </a:highlight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5465975" y="292850"/>
            <a:ext cx="26253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dirty="0">
                <a:highlight>
                  <a:srgbClr val="F1C232"/>
                </a:highlight>
                <a:sym typeface="Arial"/>
              </a:rPr>
              <a:t>2.entrare uno alla volta  </a:t>
            </a:r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 l="24902" t="10497" r="25072" b="38544"/>
          <a:stretch/>
        </p:blipFill>
        <p:spPr>
          <a:xfrm>
            <a:off x="5281100" y="1262808"/>
            <a:ext cx="3326050" cy="33879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p15"/>
          <p:cNvCxnSpPr/>
          <p:nvPr/>
        </p:nvCxnSpPr>
        <p:spPr>
          <a:xfrm>
            <a:off x="4454525" y="83150"/>
            <a:ext cx="12000" cy="4882200"/>
          </a:xfrm>
          <a:prstGeom prst="straightConnector1">
            <a:avLst/>
          </a:prstGeom>
          <a:noFill/>
          <a:ln w="1524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921300" y="292850"/>
            <a:ext cx="26253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dirty="0">
                <a:highlight>
                  <a:srgbClr val="F1C232"/>
                </a:highlight>
                <a:sym typeface="Arial"/>
              </a:rPr>
              <a:t>3</a:t>
            </a:r>
            <a:r>
              <a:rPr lang="it" sz="2500" dirty="0">
                <a:highlight>
                  <a:srgbClr val="F1C232"/>
                </a:highlight>
              </a:rPr>
              <a:t>.disinfettare le </a:t>
            </a:r>
            <a:r>
              <a:rPr lang="it" sz="2500" dirty="0" smtClean="0">
                <a:highlight>
                  <a:srgbClr val="F1C232"/>
                </a:highlight>
              </a:rPr>
              <a:t>mani</a:t>
            </a:r>
            <a:endParaRPr lang="it" sz="2500" dirty="0">
              <a:highlight>
                <a:srgbClr val="F1C232"/>
              </a:highlight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5519575" y="292850"/>
            <a:ext cx="30288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dirty="0">
                <a:highlight>
                  <a:srgbClr val="F1C232"/>
                </a:highlight>
                <a:sym typeface="Arial"/>
              </a:rPr>
              <a:t>4</a:t>
            </a:r>
            <a:r>
              <a:rPr lang="it" sz="2500" dirty="0">
                <a:highlight>
                  <a:srgbClr val="F1C232"/>
                </a:highlight>
              </a:rPr>
              <a:t>.evitare gli assembramenti </a:t>
            </a:r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l="15629" r="16120" b="31464"/>
          <a:stretch/>
        </p:blipFill>
        <p:spPr>
          <a:xfrm>
            <a:off x="534525" y="1298675"/>
            <a:ext cx="3302300" cy="3316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" name="Google Shape;83;p16"/>
          <p:cNvCxnSpPr/>
          <p:nvPr/>
        </p:nvCxnSpPr>
        <p:spPr>
          <a:xfrm>
            <a:off x="4454525" y="83150"/>
            <a:ext cx="12000" cy="4882200"/>
          </a:xfrm>
          <a:prstGeom prst="straightConnector1">
            <a:avLst/>
          </a:prstGeom>
          <a:noFill/>
          <a:ln w="1524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4" name="Google Shape;84;p16"/>
          <p:cNvPicPr preferRelativeResize="0"/>
          <p:nvPr/>
        </p:nvPicPr>
        <p:blipFill rotWithShape="1">
          <a:blip r:embed="rId4">
            <a:alphaModFix/>
          </a:blip>
          <a:srcRect l="4809" t="3062" r="5624" b="37114"/>
          <a:stretch/>
        </p:blipFill>
        <p:spPr>
          <a:xfrm>
            <a:off x="5471912" y="1480525"/>
            <a:ext cx="2957825" cy="2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244300" y="292850"/>
            <a:ext cx="37113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dirty="0">
                <a:highlight>
                  <a:srgbClr val="F1C232"/>
                </a:highlight>
                <a:sym typeface="Arial"/>
              </a:rPr>
              <a:t>5</a:t>
            </a:r>
            <a:r>
              <a:rPr lang="it" sz="2500" dirty="0">
                <a:highlight>
                  <a:srgbClr val="F1C232"/>
                </a:highlight>
              </a:rPr>
              <a:t>.mantenere la distanza di 1 </a:t>
            </a:r>
            <a:r>
              <a:rPr lang="it" sz="2500" dirty="0" smtClean="0">
                <a:highlight>
                  <a:srgbClr val="F1C232"/>
                </a:highlight>
              </a:rPr>
              <a:t>metro</a:t>
            </a:r>
            <a:endParaRPr lang="it" sz="2500" dirty="0">
              <a:highlight>
                <a:srgbClr val="F1C232"/>
              </a:highlight>
            </a:endParaRPr>
          </a:p>
        </p:txBody>
      </p:sp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4965450" y="292850"/>
            <a:ext cx="3582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dirty="0">
                <a:highlight>
                  <a:srgbClr val="F1C232"/>
                </a:highlight>
                <a:sym typeface="Arial"/>
              </a:rPr>
              <a:t>6</a:t>
            </a:r>
            <a:r>
              <a:rPr lang="it" sz="2500" dirty="0">
                <a:highlight>
                  <a:srgbClr val="F1C232"/>
                </a:highlight>
              </a:rPr>
              <a:t>.compilare il registro di </a:t>
            </a:r>
            <a:r>
              <a:rPr lang="it" sz="2500" dirty="0" smtClean="0">
                <a:highlight>
                  <a:srgbClr val="F1C232"/>
                </a:highlight>
              </a:rPr>
              <a:t>ingresso (SOLO DOCENTI ED ATA)             </a:t>
            </a:r>
            <a:endParaRPr lang="it" sz="2500" dirty="0">
              <a:highlight>
                <a:srgbClr val="F1C232"/>
              </a:highlight>
            </a:endParaRPr>
          </a:p>
        </p:txBody>
      </p:sp>
      <p:cxnSp>
        <p:nvCxnSpPr>
          <p:cNvPr id="91" name="Google Shape;91;p17"/>
          <p:cNvCxnSpPr/>
          <p:nvPr/>
        </p:nvCxnSpPr>
        <p:spPr>
          <a:xfrm>
            <a:off x="4454525" y="83150"/>
            <a:ext cx="12000" cy="4882200"/>
          </a:xfrm>
          <a:prstGeom prst="straightConnector1">
            <a:avLst/>
          </a:prstGeom>
          <a:noFill/>
          <a:ln w="152400" cap="flat" cmpd="sng">
            <a:solidFill>
              <a:srgbClr val="F1C23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2" name="Google Shape;92;p17"/>
          <p:cNvPicPr preferRelativeResize="0"/>
          <p:nvPr/>
        </p:nvPicPr>
        <p:blipFill rotWithShape="1">
          <a:blip r:embed="rId3">
            <a:alphaModFix/>
          </a:blip>
          <a:srcRect l="11709" t="28512" r="11409" b="28988"/>
          <a:stretch/>
        </p:blipFill>
        <p:spPr>
          <a:xfrm>
            <a:off x="419125" y="1805575"/>
            <a:ext cx="3582900" cy="200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 rotWithShape="1">
          <a:blip r:embed="rId4">
            <a:alphaModFix/>
          </a:blip>
          <a:srcRect t="12732"/>
          <a:stretch/>
        </p:blipFill>
        <p:spPr>
          <a:xfrm>
            <a:off x="5200975" y="1388350"/>
            <a:ext cx="3256700" cy="284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subTitle" idx="1"/>
          </p:nvPr>
        </p:nvSpPr>
        <p:spPr>
          <a:xfrm>
            <a:off x="300125" y="3549750"/>
            <a:ext cx="8579400" cy="14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latin typeface="Amatic SC"/>
                <a:ea typeface="Amatic SC"/>
                <a:cs typeface="Amatic SC"/>
                <a:sym typeface="Amatic SC"/>
              </a:rPr>
              <a:t>Avvertenze</a:t>
            </a:r>
            <a:endParaRPr sz="3000" b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3">
            <a:alphaModFix/>
          </a:blip>
          <a:srcRect r="11847" b="38030"/>
          <a:stretch/>
        </p:blipFill>
        <p:spPr>
          <a:xfrm>
            <a:off x="1535900" y="441125"/>
            <a:ext cx="5994197" cy="237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3177" y="568225"/>
            <a:ext cx="1147750" cy="12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403875" y="292850"/>
            <a:ext cx="81444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dirty="0">
                <a:highlight>
                  <a:srgbClr val="F1C232"/>
                </a:highlight>
              </a:rPr>
              <a:t> </a:t>
            </a:r>
            <a:r>
              <a:rPr lang="it" sz="3700" dirty="0">
                <a:highlight>
                  <a:srgbClr val="F1C232"/>
                </a:highlight>
              </a:rPr>
              <a:t> ricordarsi di disinfettare </a:t>
            </a:r>
            <a:r>
              <a:rPr lang="it" sz="3700" u="sng" dirty="0">
                <a:highlight>
                  <a:srgbClr val="F1C232"/>
                </a:highlight>
              </a:rPr>
              <a:t>sempre</a:t>
            </a:r>
            <a:r>
              <a:rPr lang="it" sz="3700" dirty="0">
                <a:highlight>
                  <a:srgbClr val="F1C232"/>
                </a:highlight>
              </a:rPr>
              <a:t> le mani prima di:</a:t>
            </a:r>
            <a:endParaRPr sz="3700" dirty="0">
              <a:highlight>
                <a:srgbClr val="F1C232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 dirty="0">
              <a:highlight>
                <a:srgbClr val="F1C232"/>
              </a:highlight>
            </a:endParaRPr>
          </a:p>
          <a:p>
            <a:pPr marL="914400" lvl="0" indent="-463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700"/>
              <a:buAutoNum type="arabicPeriod"/>
            </a:pPr>
            <a:r>
              <a:rPr lang="it" sz="3700" dirty="0"/>
              <a:t>utilizzare la fotocopiatrice</a:t>
            </a:r>
            <a:endParaRPr sz="3700" dirty="0"/>
          </a:p>
          <a:p>
            <a:pPr marL="914400" lvl="0" indent="-463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700"/>
              <a:buAutoNum type="arabicPeriod"/>
            </a:pPr>
            <a:r>
              <a:rPr lang="it" sz="3700" dirty="0"/>
              <a:t>utilizzare pc e stampanti</a:t>
            </a:r>
            <a:endParaRPr sz="3700" dirty="0"/>
          </a:p>
          <a:p>
            <a:pPr marL="914400" lvl="0" indent="-463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700"/>
              <a:buAutoNum type="arabicPeriod"/>
            </a:pPr>
            <a:r>
              <a:rPr lang="it" sz="3700" dirty="0"/>
              <a:t>utilizzare la lim</a:t>
            </a:r>
            <a:endParaRPr sz="3700" dirty="0"/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 dirty="0">
                <a:highlight>
                  <a:srgbClr val="F1C232"/>
                </a:highlight>
              </a:rPr>
              <a:t>    </a:t>
            </a:r>
            <a:endParaRPr sz="3700" dirty="0">
              <a:highlight>
                <a:srgbClr val="F1C232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subTitle" idx="1"/>
          </p:nvPr>
        </p:nvSpPr>
        <p:spPr>
          <a:xfrm>
            <a:off x="300125" y="3549750"/>
            <a:ext cx="8579400" cy="14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latin typeface="Amatic SC"/>
                <a:ea typeface="Amatic SC"/>
                <a:cs typeface="Amatic SC"/>
                <a:sym typeface="Amatic SC"/>
              </a:rPr>
              <a:t>Regole per l’accesso agli uffici di segreteria</a:t>
            </a:r>
            <a:endParaRPr sz="3000" b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 rotWithShape="1">
          <a:blip r:embed="rId3">
            <a:alphaModFix/>
          </a:blip>
          <a:srcRect r="11847" b="38030"/>
          <a:stretch/>
        </p:blipFill>
        <p:spPr>
          <a:xfrm>
            <a:off x="1535900" y="441125"/>
            <a:ext cx="5994197" cy="237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3177" y="568225"/>
            <a:ext cx="1147750" cy="12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556275" y="445250"/>
            <a:ext cx="81444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 dirty="0">
                <a:highlight>
                  <a:srgbClr val="F1C232"/>
                </a:highlight>
              </a:rPr>
              <a:t> </a:t>
            </a:r>
            <a:r>
              <a:rPr lang="it" sz="3700" dirty="0">
                <a:highlight>
                  <a:srgbClr val="F1C232"/>
                </a:highlight>
              </a:rPr>
              <a:t> gli uffici di segreteria ricevono </a:t>
            </a:r>
            <a:r>
              <a:rPr lang="it" sz="3700" u="sng" dirty="0">
                <a:solidFill>
                  <a:srgbClr val="000000"/>
                </a:solidFill>
                <a:highlight>
                  <a:srgbClr val="F1C232"/>
                </a:highlight>
              </a:rPr>
              <a:t>solo</a:t>
            </a:r>
            <a:r>
              <a:rPr lang="it" sz="3700" dirty="0">
                <a:highlight>
                  <a:srgbClr val="F1C232"/>
                </a:highlight>
              </a:rPr>
              <a:t> su appuntamento</a:t>
            </a:r>
            <a:endParaRPr sz="3700" dirty="0">
              <a:highlight>
                <a:srgbClr val="F1C232"/>
              </a:highlight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 dirty="0">
              <a:highlight>
                <a:srgbClr val="F1C232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 dirty="0"/>
              <a:t>contatti:</a:t>
            </a:r>
            <a:endParaRPr sz="37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 dirty="0">
                <a:solidFill>
                  <a:srgbClr val="E69138"/>
                </a:solidFill>
              </a:rPr>
              <a:t>pec:</a:t>
            </a:r>
            <a:r>
              <a:rPr lang="it" sz="3700" dirty="0"/>
              <a:t> </a:t>
            </a:r>
            <a:r>
              <a:rPr lang="it" sz="2000" b="0" dirty="0">
                <a:latin typeface="Arial"/>
                <a:ea typeface="Arial"/>
                <a:cs typeface="Arial"/>
                <a:sym typeface="Arial"/>
              </a:rPr>
              <a:t>psic807006@pec.istruzione.it</a:t>
            </a:r>
            <a:endParaRPr sz="2000" b="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 dirty="0">
                <a:solidFill>
                  <a:srgbClr val="E69138"/>
                </a:solidFill>
              </a:rPr>
              <a:t>Email:</a:t>
            </a:r>
            <a:r>
              <a:rPr lang="it" sz="2000" b="0" dirty="0">
                <a:latin typeface="Arial"/>
                <a:ea typeface="Arial"/>
                <a:cs typeface="Arial"/>
                <a:sym typeface="Arial"/>
              </a:rPr>
              <a:t> psic807006@istruzione.it</a:t>
            </a:r>
            <a:endParaRPr sz="2000" b="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 dirty="0">
                <a:solidFill>
                  <a:srgbClr val="E69138"/>
                </a:solidFill>
              </a:rPr>
              <a:t>Telefono:</a:t>
            </a:r>
            <a:r>
              <a:rPr lang="it" sz="2000" b="0" dirty="0">
                <a:latin typeface="Arial"/>
                <a:ea typeface="Arial"/>
                <a:cs typeface="Arial"/>
                <a:sym typeface="Arial"/>
              </a:rPr>
              <a:t> +39 0721 </a:t>
            </a:r>
            <a:r>
              <a:rPr lang="it" sz="2000" b="0" dirty="0" smtClean="0">
                <a:latin typeface="Arial"/>
                <a:ea typeface="Arial"/>
                <a:cs typeface="Arial"/>
                <a:sym typeface="Arial"/>
              </a:rPr>
              <a:t>798206</a:t>
            </a:r>
            <a:r>
              <a:rPr lang="it" sz="2000" b="0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it" sz="2000" b="0" dirty="0">
                <a:latin typeface="Arial"/>
                <a:ea typeface="Arial"/>
                <a:cs typeface="Arial"/>
                <a:sym typeface="Arial"/>
              </a:rPr>
            </a:br>
            <a:r>
              <a:rPr lang="it" sz="3700" dirty="0" smtClean="0">
                <a:solidFill>
                  <a:srgbClr val="E69138"/>
                </a:solidFill>
              </a:rPr>
              <a:t>Fax</a:t>
            </a:r>
            <a:r>
              <a:rPr lang="it" sz="3700" dirty="0">
                <a:solidFill>
                  <a:srgbClr val="E69138"/>
                </a:solidFill>
              </a:rPr>
              <a:t>:</a:t>
            </a:r>
            <a:r>
              <a:rPr lang="it" sz="2000" b="0" dirty="0">
                <a:latin typeface="Arial"/>
                <a:ea typeface="Arial"/>
                <a:cs typeface="Arial"/>
                <a:sym typeface="Arial"/>
              </a:rPr>
              <a:t> +39 0721 798206</a:t>
            </a:r>
            <a:endParaRPr sz="2000" b="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 dirty="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 dirty="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 dirty="0"/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 dirty="0">
                <a:highlight>
                  <a:srgbClr val="F1C232"/>
                </a:highlight>
              </a:rPr>
              <a:t>    </a:t>
            </a:r>
            <a:endParaRPr sz="3700" dirty="0">
              <a:highlight>
                <a:srgbClr val="F1C232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336</Words>
  <Application>Microsoft Office PowerPoint</Application>
  <PresentationFormat>Presentazione su schermo (16:9)</PresentationFormat>
  <Paragraphs>92</Paragraphs>
  <Slides>20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Arial</vt:lpstr>
      <vt:lpstr>Amatic SC</vt:lpstr>
      <vt:lpstr>Source Code Pro</vt:lpstr>
      <vt:lpstr>Beach Day</vt:lpstr>
      <vt:lpstr>istituto comprensivo statale  “enrico mattei” Acqualagna</vt:lpstr>
      <vt:lpstr>Diapositiva 2</vt:lpstr>
      <vt:lpstr>1.indossare la mascherina protettiva</vt:lpstr>
      <vt:lpstr>3.disinfettare le mani</vt:lpstr>
      <vt:lpstr>5.mantenere la distanza di 1 metro</vt:lpstr>
      <vt:lpstr>Diapositiva 6</vt:lpstr>
      <vt:lpstr>  ricordarsi di disinfettare sempre le mani prima di:  utilizzare la fotocopiatrice utilizzare pc e stampanti utilizzare la lim      </vt:lpstr>
      <vt:lpstr>Diapositiva 8</vt:lpstr>
      <vt:lpstr>  gli uffici di segreteria ricevono solo su appuntamento  contatti: pec: psic807006@pec.istruzione.it Email: psic807006@istruzione.it Telefono: +39 0721 798206 Fax: +39 0721 798206         </vt:lpstr>
      <vt:lpstr>Diapositiva 10</vt:lpstr>
      <vt:lpstr> 1.lavare spesso le mani con acqua e sapone o con un gel a base alcolica   2.non toccare occhi, naso e bocca con le mani  3.evitare le strette di mano e gli abbracci       </vt:lpstr>
      <vt:lpstr>  4.evitare contatti ravvicinati mantenendo la distanza di 1 metro  5.evitare gli assembramenti  6.coprire bocca e naso con fazzoletti monouso quando si tossisce o si starnutisce; altrimenti usare  la piega del gomito      </vt:lpstr>
      <vt:lpstr> COME LAVARSI LE MANI con acqua e sapone        </vt:lpstr>
      <vt:lpstr> COME LAVARSI LE MANI con acqua e sapone        </vt:lpstr>
      <vt:lpstr> COME LAVARSI LE MANI con la soluzione alcolica       </vt:lpstr>
      <vt:lpstr>Diapositiva 16</vt:lpstr>
      <vt:lpstr> 1.prima di indossare una mascherina, lavarsi le mani con acqua e sapone o con un gel a base alcolica  2.coprire naso e bocca con la mascherina e assicurarsi che la mascherina sia perfettamente aderente al viso           </vt:lpstr>
      <vt:lpstr>3.non toccare la mascherina quando la si indossa  4.cambiare la mascherina quando è umida  5.lavarsi le mani dopo aver tolto la mascherina          </vt:lpstr>
      <vt:lpstr>6.lavare regolarmente le mascherine di stoffa ad almeno 60 gradi  7.buttare le mascherine monouso nei rifiuti indifferenziati           </vt:lpstr>
      <vt:lpstr>“andra’ tutto bene”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comprensivo statale  “enrico mattei” Acqualagna</dc:title>
  <dc:creator>user</dc:creator>
  <cp:lastModifiedBy>Utente Windows</cp:lastModifiedBy>
  <cp:revision>3</cp:revision>
  <dcterms:modified xsi:type="dcterms:W3CDTF">2020-09-09T09:29:13Z</dcterms:modified>
</cp:coreProperties>
</file>